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71" r:id="rId11"/>
    <p:sldId id="265" r:id="rId12"/>
    <p:sldId id="270" r:id="rId13"/>
    <p:sldId id="266" r:id="rId14"/>
    <p:sldId id="280" r:id="rId15"/>
    <p:sldId id="269" r:id="rId16"/>
    <p:sldId id="272" r:id="rId17"/>
    <p:sldId id="267" r:id="rId18"/>
    <p:sldId id="279" r:id="rId19"/>
    <p:sldId id="278" r:id="rId20"/>
    <p:sldId id="276"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6457" autoAdjust="0"/>
  </p:normalViewPr>
  <p:slideViewPr>
    <p:cSldViewPr>
      <p:cViewPr varScale="1">
        <p:scale>
          <a:sx n="76" d="100"/>
          <a:sy n="76" d="100"/>
        </p:scale>
        <p:origin x="-89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66E861E-DCE7-4C2B-B830-30F0DFE0B073}" type="datetimeFigureOut">
              <a:rPr lang="en-US" smtClean="0"/>
              <a:t>2/1/2025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CEEC769-7BD9-4784-8D7F-751CA152176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E861E-DCE7-4C2B-B830-30F0DFE0B073}"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E861E-DCE7-4C2B-B830-30F0DFE0B073}"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6E861E-DCE7-4C2B-B830-30F0DFE0B073}"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E861E-DCE7-4C2B-B830-30F0DFE0B073}" type="datetimeFigureOut">
              <a:rPr lang="en-US" smtClean="0"/>
              <a:t>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66E861E-DCE7-4C2B-B830-30F0DFE0B073}" type="datetimeFigureOut">
              <a:rPr lang="en-US" smtClean="0"/>
              <a:t>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EC769-7BD9-4784-8D7F-751CA152176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6E861E-DCE7-4C2B-B830-30F0DFE0B073}" type="datetimeFigureOut">
              <a:rPr lang="en-US" smtClean="0"/>
              <a:t>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6E861E-DCE7-4C2B-B830-30F0DFE0B073}" type="datetimeFigureOut">
              <a:rPr lang="en-US" smtClean="0"/>
              <a:t>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861E-DCE7-4C2B-B830-30F0DFE0B073}" type="datetimeFigureOut">
              <a:rPr lang="en-US" smtClean="0"/>
              <a:t>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6E861E-DCE7-4C2B-B830-30F0DFE0B073}" type="datetimeFigureOut">
              <a:rPr lang="en-US" smtClean="0"/>
              <a:t>2/1/2025</a:t>
            </a:fld>
            <a:endParaRPr lang="en-US"/>
          </a:p>
        </p:txBody>
      </p:sp>
      <p:sp>
        <p:nvSpPr>
          <p:cNvPr id="7" name="Slide Number Placeholder 6"/>
          <p:cNvSpPr>
            <a:spLocks noGrp="1"/>
          </p:cNvSpPr>
          <p:nvPr>
            <p:ph type="sldNum" sz="quarter" idx="12"/>
          </p:nvPr>
        </p:nvSpPr>
        <p:spPr/>
        <p:txBody>
          <a:bodyPr/>
          <a:lstStyle/>
          <a:p>
            <a:fld id="{3CEEC769-7BD9-4784-8D7F-751CA152176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E861E-DCE7-4C2B-B830-30F0DFE0B073}" type="datetimeFigureOut">
              <a:rPr lang="en-US" smtClean="0"/>
              <a:t>2/1/2025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CEEC769-7BD9-4784-8D7F-751CA15217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66E861E-DCE7-4C2B-B830-30F0DFE0B073}" type="datetimeFigureOut">
              <a:rPr lang="en-US" smtClean="0"/>
              <a:t>2/1/2025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CEEC769-7BD9-4784-8D7F-751CA15217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Year-Round Gardening</a:t>
            </a:r>
            <a:br>
              <a:rPr lang="en-US" dirty="0" smtClean="0"/>
            </a:br>
            <a:r>
              <a:rPr lang="en-US" dirty="0" smtClean="0"/>
              <a:t>Early Spring</a:t>
            </a:r>
            <a:endParaRPr lang="en-US" dirty="0"/>
          </a:p>
        </p:txBody>
      </p:sp>
      <p:sp>
        <p:nvSpPr>
          <p:cNvPr id="3" name="Subtitle 2"/>
          <p:cNvSpPr>
            <a:spLocks noGrp="1"/>
          </p:cNvSpPr>
          <p:nvPr>
            <p:ph type="subTitle" idx="1"/>
          </p:nvPr>
        </p:nvSpPr>
        <p:spPr/>
        <p:txBody>
          <a:bodyPr>
            <a:normAutofit fontScale="85000" lnSpcReduction="10000"/>
          </a:bodyPr>
          <a:lstStyle/>
          <a:p>
            <a:r>
              <a:rPr lang="en-US" b="1" dirty="0" smtClean="0"/>
              <a:t>Credits go to Rick Stone at</a:t>
            </a:r>
          </a:p>
          <a:p>
            <a:r>
              <a:rPr lang="en-US" b="1" dirty="0" smtClean="0"/>
              <a:t> My Stoney Acres </a:t>
            </a:r>
          </a:p>
          <a:p>
            <a:r>
              <a:rPr lang="en-US" b="1" dirty="0" smtClean="0"/>
              <a:t>And</a:t>
            </a:r>
          </a:p>
          <a:p>
            <a:r>
              <a:rPr lang="en-US" b="1" dirty="0" smtClean="0"/>
              <a:t>Nicki Jabbour, author of “The Year-Round Gardener”</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38200"/>
            <a:ext cx="3733800" cy="3352800"/>
          </a:xfrm>
          <a:prstGeom prst="rect">
            <a:avLst/>
          </a:prstGeom>
        </p:spPr>
      </p:pic>
    </p:spTree>
    <p:extLst>
      <p:ext uri="{BB962C8B-B14F-4D97-AF65-F5344CB8AC3E}">
        <p14:creationId xmlns:p14="http://schemas.microsoft.com/office/powerpoint/2010/main" val="179349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lstStyle/>
          <a:p>
            <a:r>
              <a:rPr lang="en-US" b="1" dirty="0"/>
              <a:t>What is a cold frame?</a:t>
            </a:r>
            <a:endParaRPr lang="en-US" dirty="0"/>
          </a:p>
        </p:txBody>
      </p:sp>
      <p:sp>
        <p:nvSpPr>
          <p:cNvPr id="3" name="Content Placeholder 2"/>
          <p:cNvSpPr>
            <a:spLocks noGrp="1"/>
          </p:cNvSpPr>
          <p:nvPr>
            <p:ph idx="1"/>
          </p:nvPr>
        </p:nvSpPr>
        <p:spPr>
          <a:xfrm>
            <a:off x="1043492" y="1524000"/>
            <a:ext cx="6777317" cy="4308629"/>
          </a:xfrm>
        </p:spPr>
        <p:txBody>
          <a:bodyPr>
            <a:normAutofit fontScale="92500" lnSpcReduction="20000"/>
          </a:bodyPr>
          <a:lstStyle/>
          <a:p>
            <a:pPr lvl="0"/>
            <a:r>
              <a:rPr lang="en-US" dirty="0"/>
              <a:t>Cold frames can be constructed from simple, often recycled materials: use scrap wood, straw bales, bricks, and old windows.  </a:t>
            </a:r>
          </a:p>
          <a:p>
            <a:pPr lvl="0"/>
            <a:r>
              <a:rPr lang="en-US" dirty="0"/>
              <a:t>A cold frame can be constructed as a portable device moved from bed to bed whenever a bit of protection is need.  It can also be a permanent part of the garden, multitasking as a seeding bed, a spot for hardening off young seedlings, getting extra-early crops in the ground at a time when the unprotected garden is still frozen.  </a:t>
            </a:r>
          </a:p>
          <a:p>
            <a:pPr lvl="0"/>
            <a:r>
              <a:rPr lang="en-US" dirty="0"/>
              <a:t>Using a cold frame will do the equivalent of moving a garden plot about one zone to the south.  If the cold frames are southfacing, in zones 5b/6, it can create conditions of Zone 7 extending both our season and the variety of crops we can grow.  </a:t>
            </a:r>
          </a:p>
          <a:p>
            <a:endParaRPr lang="en-US" dirty="0"/>
          </a:p>
        </p:txBody>
      </p:sp>
    </p:spTree>
    <p:extLst>
      <p:ext uri="{BB962C8B-B14F-4D97-AF65-F5344CB8AC3E}">
        <p14:creationId xmlns:p14="http://schemas.microsoft.com/office/powerpoint/2010/main" val="272834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143000"/>
          </a:xfrm>
        </p:spPr>
        <p:txBody>
          <a:bodyPr/>
          <a:lstStyle/>
          <a:p>
            <a:r>
              <a:rPr lang="en-US" dirty="0"/>
              <a:t>Types of Cold Frames</a:t>
            </a:r>
          </a:p>
        </p:txBody>
      </p:sp>
      <p:sp>
        <p:nvSpPr>
          <p:cNvPr id="3" name="Text Placeholder 2"/>
          <p:cNvSpPr>
            <a:spLocks noGrp="1"/>
          </p:cNvSpPr>
          <p:nvPr>
            <p:ph type="body" idx="1"/>
          </p:nvPr>
        </p:nvSpPr>
        <p:spPr>
          <a:xfrm>
            <a:off x="1371600" y="1905000"/>
            <a:ext cx="3097659" cy="457200"/>
          </a:xfrm>
        </p:spPr>
        <p:txBody>
          <a:bodyPr/>
          <a:lstStyle/>
          <a:p>
            <a:r>
              <a:rPr lang="en-US" dirty="0" smtClean="0"/>
              <a:t>Temporary</a:t>
            </a:r>
            <a:endParaRPr lang="en-US" dirty="0"/>
          </a:p>
        </p:txBody>
      </p:sp>
      <p:sp>
        <p:nvSpPr>
          <p:cNvPr id="4" name="Content Placeholder 3"/>
          <p:cNvSpPr>
            <a:spLocks noGrp="1"/>
          </p:cNvSpPr>
          <p:nvPr>
            <p:ph sz="half" idx="2"/>
          </p:nvPr>
        </p:nvSpPr>
        <p:spPr>
          <a:xfrm>
            <a:off x="990600" y="2514600"/>
            <a:ext cx="3470977" cy="3295891"/>
          </a:xfrm>
        </p:spPr>
        <p:txBody>
          <a:bodyPr>
            <a:normAutofit fontScale="92500" lnSpcReduction="10000"/>
          </a:bodyPr>
          <a:lstStyle/>
          <a:p>
            <a:pPr lvl="0"/>
            <a:r>
              <a:rPr lang="en-US" b="1" dirty="0"/>
              <a:t>Temporary cold frames</a:t>
            </a:r>
            <a:r>
              <a:rPr lang="en-US" dirty="0"/>
              <a:t>  can be just straw bales placed around your taller cold-tolerant vegetables like kale and leeks.  You can just place an old window on top of the bales or a sheet of ridgid plastic.  </a:t>
            </a:r>
          </a:p>
          <a:p>
            <a:endParaRPr lang="en-US" dirty="0"/>
          </a:p>
        </p:txBody>
      </p:sp>
      <p:sp>
        <p:nvSpPr>
          <p:cNvPr id="5" name="Text Placeholder 4"/>
          <p:cNvSpPr>
            <a:spLocks noGrp="1"/>
          </p:cNvSpPr>
          <p:nvPr>
            <p:ph type="body" sz="quarter" idx="3"/>
          </p:nvPr>
        </p:nvSpPr>
        <p:spPr>
          <a:xfrm>
            <a:off x="5029200" y="1905000"/>
            <a:ext cx="3038354" cy="381000"/>
          </a:xfrm>
        </p:spPr>
        <p:txBody>
          <a:bodyPr>
            <a:normAutofit fontScale="92500" lnSpcReduction="20000"/>
          </a:bodyPr>
          <a:lstStyle/>
          <a:p>
            <a:r>
              <a:rPr lang="en-US" dirty="0" smtClean="0"/>
              <a:t>Portable</a:t>
            </a:r>
            <a:endParaRPr lang="en-US" dirty="0"/>
          </a:p>
        </p:txBody>
      </p:sp>
      <p:sp>
        <p:nvSpPr>
          <p:cNvPr id="6" name="Content Placeholder 5"/>
          <p:cNvSpPr>
            <a:spLocks noGrp="1"/>
          </p:cNvSpPr>
          <p:nvPr>
            <p:ph sz="quarter" idx="4"/>
          </p:nvPr>
        </p:nvSpPr>
        <p:spPr>
          <a:xfrm>
            <a:off x="4572000" y="2438400"/>
            <a:ext cx="3493008" cy="3372091"/>
          </a:xfrm>
        </p:spPr>
        <p:txBody>
          <a:bodyPr>
            <a:normAutofit fontScale="62500" lnSpcReduction="20000"/>
          </a:bodyPr>
          <a:lstStyle/>
          <a:p>
            <a:pPr lvl="0"/>
            <a:r>
              <a:rPr lang="en-US" sz="3000" b="1" dirty="0"/>
              <a:t>Portable CF, you can easily carry over to your raised bed full of fall plantings and cover it to protect it from the cold.  Adding a heavy row cover in the very cold part of winter will insulate the plants and you’ll be able to still harvest from them.  In the spring they burst forth and grow until the April/May heat comes then it comes to a halt.  </a:t>
            </a:r>
          </a:p>
          <a:p>
            <a:endParaRPr lang="en-US" dirty="0"/>
          </a:p>
        </p:txBody>
      </p:sp>
    </p:spTree>
    <p:extLst>
      <p:ext uri="{BB962C8B-B14F-4D97-AF65-F5344CB8AC3E}">
        <p14:creationId xmlns:p14="http://schemas.microsoft.com/office/powerpoint/2010/main" val="269865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648736"/>
          </a:xfrm>
        </p:spPr>
        <p:txBody>
          <a:bodyPr>
            <a:normAutofit fontScale="90000"/>
          </a:bodyPr>
          <a:lstStyle/>
          <a:p>
            <a:r>
              <a:rPr lang="en-US" b="1" dirty="0"/>
              <a:t>Cold Frames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90600" y="1981200"/>
            <a:ext cx="3962400" cy="3810000"/>
          </a:xfrm>
        </p:spPr>
      </p:pic>
      <p:pic>
        <p:nvPicPr>
          <p:cNvPr id="4" name="Content Placeholder 3"/>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81601" y="1981200"/>
            <a:ext cx="3538536" cy="3657600"/>
          </a:xfrm>
        </p:spPr>
      </p:pic>
    </p:spTree>
    <p:extLst>
      <p:ext uri="{BB962C8B-B14F-4D97-AF65-F5344CB8AC3E}">
        <p14:creationId xmlns:p14="http://schemas.microsoft.com/office/powerpoint/2010/main" val="225634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Cold Frames</a:t>
            </a:r>
          </a:p>
        </p:txBody>
      </p:sp>
      <p:sp>
        <p:nvSpPr>
          <p:cNvPr id="3" name="Content Placeholder 2"/>
          <p:cNvSpPr>
            <a:spLocks noGrp="1"/>
          </p:cNvSpPr>
          <p:nvPr>
            <p:ph idx="1"/>
          </p:nvPr>
        </p:nvSpPr>
        <p:spPr/>
        <p:txBody>
          <a:bodyPr>
            <a:normAutofit fontScale="92500" lnSpcReduction="10000"/>
          </a:bodyPr>
          <a:lstStyle/>
          <a:p>
            <a:pPr lvl="0"/>
            <a:r>
              <a:rPr lang="en-US" b="1" dirty="0"/>
              <a:t>Permanent cold frames </a:t>
            </a:r>
            <a:r>
              <a:rPr lang="en-US" dirty="0"/>
              <a:t>are permanent, in-ground structures that provide insulated and sheltered spots for growing a variety of crops throughout the year.  They need to be placed in the right location to ensure maximum solar exposure.  This is typically constructed from a solid material like wood or cinder blocks and the only light that reaches the plants enters the structure from the top.  In very cold areas these are often sunk into the ground as it offers better insulation.  </a:t>
            </a:r>
          </a:p>
          <a:p>
            <a:endParaRPr lang="en-US" dirty="0"/>
          </a:p>
        </p:txBody>
      </p:sp>
    </p:spTree>
    <p:extLst>
      <p:ext uri="{BB962C8B-B14F-4D97-AF65-F5344CB8AC3E}">
        <p14:creationId xmlns:p14="http://schemas.microsoft.com/office/powerpoint/2010/main" val="2366019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648736"/>
          </a:xfrm>
        </p:spPr>
        <p:txBody>
          <a:bodyPr>
            <a:normAutofit fontScale="90000"/>
          </a:bodyPr>
          <a:lstStyle/>
          <a:p>
            <a:r>
              <a:rPr lang="en-US" dirty="0" smtClean="0"/>
              <a:t>Brick and Window Cold Frame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210026"/>
            <a:ext cx="7010400" cy="3853781"/>
          </a:xfrm>
        </p:spPr>
      </p:pic>
    </p:spTree>
    <p:extLst>
      <p:ext uri="{BB962C8B-B14F-4D97-AF65-F5344CB8AC3E}">
        <p14:creationId xmlns:p14="http://schemas.microsoft.com/office/powerpoint/2010/main" val="53029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801136"/>
          </a:xfrm>
        </p:spPr>
        <p:txBody>
          <a:bodyPr/>
          <a:lstStyle/>
          <a:p>
            <a:r>
              <a:rPr lang="en-US" dirty="0" smtClean="0"/>
              <a:t>Cold Frame ideas-Pintrest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000" y="1676400"/>
            <a:ext cx="3124200" cy="468630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72000" y="2667000"/>
            <a:ext cx="3419475" cy="2895600"/>
          </a:xfrm>
        </p:spPr>
      </p:pic>
    </p:spTree>
    <p:extLst>
      <p:ext uri="{BB962C8B-B14F-4D97-AF65-F5344CB8AC3E}">
        <p14:creationId xmlns:p14="http://schemas.microsoft.com/office/powerpoint/2010/main" val="302132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024744" cy="1143000"/>
          </a:xfrm>
        </p:spPr>
        <p:txBody>
          <a:bodyPr/>
          <a:lstStyle/>
          <a:p>
            <a:r>
              <a:rPr lang="en-US" dirty="0" smtClean="0"/>
              <a:t>Location of A Cold Frame</a:t>
            </a:r>
            <a:endParaRPr lang="en-US" dirty="0"/>
          </a:p>
        </p:txBody>
      </p:sp>
      <p:sp>
        <p:nvSpPr>
          <p:cNvPr id="3" name="Content Placeholder 2"/>
          <p:cNvSpPr>
            <a:spLocks noGrp="1"/>
          </p:cNvSpPr>
          <p:nvPr>
            <p:ph idx="1"/>
          </p:nvPr>
        </p:nvSpPr>
        <p:spPr>
          <a:xfrm>
            <a:off x="990600" y="1981200"/>
            <a:ext cx="6830209" cy="3851429"/>
          </a:xfrm>
        </p:spPr>
        <p:txBody>
          <a:bodyPr>
            <a:normAutofit fontScale="85000" lnSpcReduction="10000"/>
          </a:bodyPr>
          <a:lstStyle/>
          <a:p>
            <a:r>
              <a:rPr lang="en-US" dirty="0" smtClean="0"/>
              <a:t>This is an important decision if you are putting in a permanet cold frame that will act as a raised bed in the summer. Lids can be removed in the summer</a:t>
            </a:r>
          </a:p>
          <a:p>
            <a:r>
              <a:rPr lang="en-US" dirty="0" smtClean="0"/>
              <a:t>Choose a South Facing area that has good sun through out the day</a:t>
            </a:r>
          </a:p>
          <a:p>
            <a:r>
              <a:rPr lang="en-US" dirty="0" smtClean="0"/>
              <a:t>Protection from the wind</a:t>
            </a:r>
          </a:p>
          <a:p>
            <a:r>
              <a:rPr lang="en-US" dirty="0" smtClean="0"/>
              <a:t>Easy access to water</a:t>
            </a:r>
          </a:p>
          <a:p>
            <a:r>
              <a:rPr lang="en-US" dirty="0" smtClean="0"/>
              <a:t>Close to the house</a:t>
            </a:r>
          </a:p>
          <a:p>
            <a:r>
              <a:rPr lang="en-US" dirty="0" smtClean="0"/>
              <a:t>If you want to have a portable cold frame then choose a raised bed that will be in the sun even in the winter or spring that you would be able to cover with the frame.</a:t>
            </a:r>
            <a:endParaRPr lang="en-US" dirty="0"/>
          </a:p>
        </p:txBody>
      </p:sp>
    </p:spTree>
    <p:extLst>
      <p:ext uri="{BB962C8B-B14F-4D97-AF65-F5344CB8AC3E}">
        <p14:creationId xmlns:p14="http://schemas.microsoft.com/office/powerpoint/2010/main" val="595789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153834" cy="533400"/>
          </a:xfrm>
        </p:spPr>
        <p:txBody>
          <a:bodyPr>
            <a:normAutofit fontScale="90000"/>
          </a:bodyPr>
          <a:lstStyle/>
          <a:p>
            <a:r>
              <a:rPr lang="en-US" dirty="0"/>
              <a:t>Our Cold Frame</a:t>
            </a:r>
          </a:p>
        </p:txBody>
      </p:sp>
      <p:sp>
        <p:nvSpPr>
          <p:cNvPr id="3" name="Content Placeholder 2"/>
          <p:cNvSpPr>
            <a:spLocks noGrp="1"/>
          </p:cNvSpPr>
          <p:nvPr>
            <p:ph sz="quarter" idx="13"/>
          </p:nvPr>
        </p:nvSpPr>
        <p:spPr>
          <a:xfrm>
            <a:off x="990600" y="1905000"/>
            <a:ext cx="3419856" cy="3874008"/>
          </a:xfrm>
        </p:spPr>
        <p:txBody>
          <a:bodyPr/>
          <a:lstStyle/>
          <a:p>
            <a:pPr lvl="0"/>
            <a:r>
              <a:rPr lang="en-US" b="1" dirty="0"/>
              <a:t>Our cold frame</a:t>
            </a:r>
            <a:r>
              <a:rPr lang="en-US" dirty="0"/>
              <a:t> </a:t>
            </a:r>
            <a:r>
              <a:rPr lang="en-US" dirty="0" smtClean="0"/>
              <a:t>is </a:t>
            </a:r>
            <a:r>
              <a:rPr lang="en-US" dirty="0"/>
              <a:t>located against a south facing wall to get more light.  Because the dirt near the wall is really hard and no good, we put a weed barrier under it, then put soil into it.  </a:t>
            </a:r>
          </a:p>
          <a:p>
            <a:endParaRPr lang="en-US" dirty="0"/>
          </a:p>
          <a:p>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rot="5400000">
            <a:off x="4691063" y="2090740"/>
            <a:ext cx="3876674" cy="3352800"/>
          </a:xfrm>
        </p:spPr>
      </p:pic>
    </p:spTree>
    <p:extLst>
      <p:ext uri="{BB962C8B-B14F-4D97-AF65-F5344CB8AC3E}">
        <p14:creationId xmlns:p14="http://schemas.microsoft.com/office/powerpoint/2010/main" val="758292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496336"/>
          </a:xfrm>
        </p:spPr>
        <p:txBody>
          <a:bodyPr>
            <a:normAutofit fontScale="90000"/>
          </a:bodyPr>
          <a:lstStyle/>
          <a:p>
            <a:r>
              <a:rPr lang="en-US" dirty="0" smtClean="0"/>
              <a:t>Location of Cold Frame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752600"/>
            <a:ext cx="6324600" cy="4342091"/>
          </a:xfrm>
        </p:spPr>
      </p:pic>
    </p:spTree>
    <p:extLst>
      <p:ext uri="{BB962C8B-B14F-4D97-AF65-F5344CB8AC3E}">
        <p14:creationId xmlns:p14="http://schemas.microsoft.com/office/powerpoint/2010/main" val="300561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648736"/>
          </a:xfrm>
        </p:spPr>
        <p:txBody>
          <a:bodyPr>
            <a:normAutofit fontScale="90000"/>
          </a:bodyPr>
          <a:lstStyle/>
          <a:p>
            <a:r>
              <a:rPr lang="en-US" dirty="0" smtClean="0"/>
              <a:t>Soil		</a:t>
            </a:r>
            <a:endParaRPr lang="en-US" dirty="0"/>
          </a:p>
        </p:txBody>
      </p:sp>
      <p:sp>
        <p:nvSpPr>
          <p:cNvPr id="3" name="Content Placeholder 2"/>
          <p:cNvSpPr>
            <a:spLocks noGrp="1"/>
          </p:cNvSpPr>
          <p:nvPr>
            <p:ph idx="1"/>
          </p:nvPr>
        </p:nvSpPr>
        <p:spPr>
          <a:xfrm>
            <a:off x="1066800" y="1600200"/>
            <a:ext cx="6754009" cy="4232429"/>
          </a:xfrm>
        </p:spPr>
        <p:txBody>
          <a:bodyPr>
            <a:normAutofit lnSpcReduction="10000"/>
          </a:bodyPr>
          <a:lstStyle/>
          <a:p>
            <a:r>
              <a:rPr lang="en-US" dirty="0" smtClean="0"/>
              <a:t>Good soil is so important.  </a:t>
            </a:r>
          </a:p>
          <a:p>
            <a:r>
              <a:rPr lang="en-US" dirty="0" smtClean="0"/>
              <a:t>Compost adds:</a:t>
            </a:r>
          </a:p>
          <a:p>
            <a:r>
              <a:rPr lang="en-US" dirty="0" smtClean="0"/>
              <a:t> nutrients, improves soil texture</a:t>
            </a:r>
          </a:p>
          <a:p>
            <a:r>
              <a:rPr lang="en-US" dirty="0" smtClean="0"/>
              <a:t>Adds soil microbes</a:t>
            </a:r>
          </a:p>
          <a:p>
            <a:r>
              <a:rPr lang="en-US" dirty="0" smtClean="0"/>
              <a:t>Increases water retention</a:t>
            </a:r>
          </a:p>
          <a:p>
            <a:r>
              <a:rPr lang="en-US" dirty="0" smtClean="0"/>
              <a:t>Buy it in bulk from a nursery</a:t>
            </a:r>
          </a:p>
          <a:p>
            <a:r>
              <a:rPr lang="en-US" dirty="0" smtClean="0"/>
              <a:t>Organic is a good choice</a:t>
            </a:r>
          </a:p>
          <a:p>
            <a:r>
              <a:rPr lang="en-US" dirty="0" smtClean="0"/>
              <a:t>Worm castings is also a great additive</a:t>
            </a:r>
          </a:p>
          <a:p>
            <a:r>
              <a:rPr lang="en-US" dirty="0" smtClean="0"/>
              <a:t>Always add compost to you’re winter cold frame to prepare it for Spring planting</a:t>
            </a:r>
            <a:endParaRPr lang="en-US" dirty="0"/>
          </a:p>
        </p:txBody>
      </p:sp>
    </p:spTree>
    <p:extLst>
      <p:ext uri="{BB962C8B-B14F-4D97-AF65-F5344CB8AC3E}">
        <p14:creationId xmlns:p14="http://schemas.microsoft.com/office/powerpoint/2010/main" val="105224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Start So Early?</a:t>
            </a:r>
            <a:endParaRPr lang="en-US" dirty="0"/>
          </a:p>
        </p:txBody>
      </p:sp>
      <p:sp>
        <p:nvSpPr>
          <p:cNvPr id="3" name="Content Placeholder 2"/>
          <p:cNvSpPr>
            <a:spLocks noGrp="1"/>
          </p:cNvSpPr>
          <p:nvPr>
            <p:ph idx="1"/>
          </p:nvPr>
        </p:nvSpPr>
        <p:spPr/>
        <p:txBody>
          <a:bodyPr/>
          <a:lstStyle/>
          <a:p>
            <a:r>
              <a:rPr lang="en-US" dirty="0" smtClean="0"/>
              <a:t>Adds 4-6 weeks to our garden season</a:t>
            </a:r>
          </a:p>
          <a:p>
            <a:r>
              <a:rPr lang="en-US" dirty="0" smtClean="0"/>
              <a:t>The benefits of growing our garden earlier is that we can get some more cool weather plants in and then use the spot later for our summer plants. </a:t>
            </a:r>
          </a:p>
          <a:p>
            <a:r>
              <a:rPr lang="en-US" dirty="0" smtClean="0"/>
              <a:t>We can get them out of the way </a:t>
            </a:r>
          </a:p>
          <a:p>
            <a:r>
              <a:rPr lang="en-US" dirty="0" smtClean="0"/>
              <a:t>The cool weather plants thrive in the cool and not so well in the heat.  </a:t>
            </a:r>
            <a:endParaRPr lang="en-US" dirty="0"/>
          </a:p>
        </p:txBody>
      </p:sp>
    </p:spTree>
    <p:extLst>
      <p:ext uri="{BB962C8B-B14F-4D97-AF65-F5344CB8AC3E}">
        <p14:creationId xmlns:p14="http://schemas.microsoft.com/office/powerpoint/2010/main" val="952885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27664"/>
            <a:ext cx="6925234" cy="801136"/>
          </a:xfrm>
        </p:spPr>
        <p:txBody>
          <a:bodyPr/>
          <a:lstStyle/>
          <a:p>
            <a:r>
              <a:rPr lang="en-US" b="1" dirty="0"/>
              <a:t>Watering</a:t>
            </a:r>
            <a:endParaRPr lang="en-US" dirty="0"/>
          </a:p>
        </p:txBody>
      </p:sp>
      <p:sp>
        <p:nvSpPr>
          <p:cNvPr id="3" name="Content Placeholder 2"/>
          <p:cNvSpPr>
            <a:spLocks noGrp="1"/>
          </p:cNvSpPr>
          <p:nvPr>
            <p:ph idx="1"/>
          </p:nvPr>
        </p:nvSpPr>
        <p:spPr>
          <a:xfrm>
            <a:off x="838200" y="1828800"/>
            <a:ext cx="6982609" cy="4003829"/>
          </a:xfrm>
        </p:spPr>
        <p:txBody>
          <a:bodyPr/>
          <a:lstStyle/>
          <a:p>
            <a:pPr lvl="0"/>
            <a:r>
              <a:rPr lang="en-US" sz="3200" dirty="0"/>
              <a:t>After transplanting seedlings or sowing fresh seed, the soil will have to be watered more often than if the plants are mature.  In the winter little to no watering is required </a:t>
            </a:r>
            <a:r>
              <a:rPr lang="en-US" sz="3200" dirty="0" smtClean="0"/>
              <a:t>with </a:t>
            </a:r>
            <a:r>
              <a:rPr lang="en-US" sz="3200" dirty="0"/>
              <a:t>cold temperatures and closed frame slows evaporation.   </a:t>
            </a:r>
          </a:p>
          <a:p>
            <a:endParaRPr lang="en-US" dirty="0"/>
          </a:p>
        </p:txBody>
      </p:sp>
    </p:spTree>
    <p:extLst>
      <p:ext uri="{BB962C8B-B14F-4D97-AF65-F5344CB8AC3E}">
        <p14:creationId xmlns:p14="http://schemas.microsoft.com/office/powerpoint/2010/main" val="275308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77634" cy="1219200"/>
          </a:xfrm>
        </p:spPr>
        <p:txBody>
          <a:bodyPr>
            <a:normAutofit fontScale="90000"/>
          </a:bodyPr>
          <a:lstStyle/>
          <a:p>
            <a:r>
              <a:rPr lang="en-US" dirty="0" smtClean="0"/>
              <a:t/>
            </a:r>
            <a:br>
              <a:rPr lang="en-US" dirty="0" smtClean="0"/>
            </a:br>
            <a:r>
              <a:rPr lang="en-US" dirty="0"/>
              <a:t/>
            </a:r>
            <a:br>
              <a:rPr lang="en-US" dirty="0"/>
            </a:br>
            <a:r>
              <a:rPr lang="en-US" dirty="0" smtClean="0"/>
              <a:t>My Mistakes! It may not look like</a:t>
            </a:r>
            <a:br>
              <a:rPr lang="en-US" dirty="0" smtClean="0"/>
            </a:br>
            <a:r>
              <a:rPr lang="en-US" dirty="0" smtClean="0"/>
              <a:t>one, but...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55276" y="2287509"/>
            <a:ext cx="4065219" cy="3584573"/>
          </a:xfrm>
        </p:spPr>
      </p:pic>
    </p:spTree>
    <p:extLst>
      <p:ext uri="{BB962C8B-B14F-4D97-AF65-F5344CB8AC3E}">
        <p14:creationId xmlns:p14="http://schemas.microsoft.com/office/powerpoint/2010/main" val="373459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724936"/>
          </a:xfrm>
        </p:spPr>
        <p:txBody>
          <a:bodyPr/>
          <a:lstStyle/>
          <a:p>
            <a:r>
              <a:rPr lang="en-US" dirty="0"/>
              <a:t>Temperature</a:t>
            </a:r>
          </a:p>
        </p:txBody>
      </p:sp>
      <p:sp>
        <p:nvSpPr>
          <p:cNvPr id="3" name="Content Placeholder 2"/>
          <p:cNvSpPr>
            <a:spLocks noGrp="1"/>
          </p:cNvSpPr>
          <p:nvPr>
            <p:ph idx="1"/>
          </p:nvPr>
        </p:nvSpPr>
        <p:spPr>
          <a:xfrm>
            <a:off x="914400" y="1676400"/>
            <a:ext cx="6906409" cy="4156229"/>
          </a:xfrm>
        </p:spPr>
        <p:txBody>
          <a:bodyPr>
            <a:normAutofit fontScale="92500"/>
          </a:bodyPr>
          <a:lstStyle/>
          <a:p>
            <a:pPr>
              <a:buFont typeface="Wingdings" panose="05000000000000000000" pitchFamily="2" charset="2"/>
              <a:buChar char="Ø"/>
            </a:pPr>
            <a:r>
              <a:rPr lang="en-US" dirty="0"/>
              <a:t>Its important to ventelate your cold frame on warm days.  </a:t>
            </a:r>
          </a:p>
          <a:p>
            <a:pPr>
              <a:buFont typeface="Wingdings" panose="05000000000000000000" pitchFamily="2" charset="2"/>
              <a:buChar char="Ø"/>
            </a:pPr>
            <a:r>
              <a:rPr lang="en-US" dirty="0"/>
              <a:t>Keeping a thermometer in it in the shady area is important so you don’t prematurily cook your veggies! </a:t>
            </a:r>
          </a:p>
          <a:p>
            <a:pPr>
              <a:buFont typeface="Wingdings" panose="05000000000000000000" pitchFamily="2" charset="2"/>
              <a:buChar char="Ø"/>
            </a:pPr>
            <a:r>
              <a:rPr lang="en-US" dirty="0"/>
              <a:t>When the temp has reached about 40 degrees outside it’s time to crack open the cover.  Inside temp should be in the 50 -60 degrees range. </a:t>
            </a:r>
          </a:p>
          <a:p>
            <a:pPr>
              <a:buFont typeface="Wingdings" panose="05000000000000000000" pitchFamily="2" charset="2"/>
              <a:buChar char="Ø"/>
            </a:pPr>
            <a:r>
              <a:rPr lang="en-US" dirty="0"/>
              <a:t> When outside temp is over 45 -50, open the lid completely.  In the late afternoon close the frame to encourage solar energy to build up before nightfall.  </a:t>
            </a:r>
          </a:p>
          <a:p>
            <a:endParaRPr lang="en-US" dirty="0"/>
          </a:p>
        </p:txBody>
      </p:sp>
    </p:spTree>
    <p:extLst>
      <p:ext uri="{BB962C8B-B14F-4D97-AF65-F5344CB8AC3E}">
        <p14:creationId xmlns:p14="http://schemas.microsoft.com/office/powerpoint/2010/main" val="2070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724936"/>
          </a:xfrm>
        </p:spPr>
        <p:txBody>
          <a:bodyPr/>
          <a:lstStyle/>
          <a:p>
            <a:r>
              <a:rPr lang="en-US" dirty="0"/>
              <a:t>TIP! For Cooling help</a:t>
            </a:r>
          </a:p>
        </p:txBody>
      </p:sp>
      <p:sp>
        <p:nvSpPr>
          <p:cNvPr id="3" name="Content Placeholder 2"/>
          <p:cNvSpPr>
            <a:spLocks noGrp="1"/>
          </p:cNvSpPr>
          <p:nvPr>
            <p:ph idx="1"/>
          </p:nvPr>
        </p:nvSpPr>
        <p:spPr>
          <a:xfrm>
            <a:off x="1066800" y="2057400"/>
            <a:ext cx="6754009" cy="3775229"/>
          </a:xfrm>
        </p:spPr>
        <p:txBody>
          <a:bodyPr/>
          <a:lstStyle/>
          <a:p>
            <a:pPr lvl="0">
              <a:buFont typeface="Wingdings" panose="05000000000000000000" pitchFamily="2" charset="2"/>
              <a:buChar char="Ø"/>
            </a:pPr>
            <a:r>
              <a:rPr lang="en-US" sz="2800" dirty="0"/>
              <a:t>If that sounds like a pain... you can easily install a </a:t>
            </a:r>
            <a:r>
              <a:rPr lang="en-US" sz="2800" b="1" dirty="0"/>
              <a:t>temperature-responsive</a:t>
            </a:r>
            <a:r>
              <a:rPr lang="en-US" sz="2800" dirty="0"/>
              <a:t> </a:t>
            </a:r>
            <a:r>
              <a:rPr lang="en-US" sz="2800" b="1" dirty="0"/>
              <a:t>automatic vent opener</a:t>
            </a:r>
            <a:r>
              <a:rPr lang="en-US" sz="2800" dirty="0"/>
              <a:t>.  It will do the work for you by propping open the lid whenever the inside temperature of the cold frame rises to 60.</a:t>
            </a:r>
          </a:p>
          <a:p>
            <a:pPr lvl="0">
              <a:buFont typeface="Wingdings" panose="05000000000000000000" pitchFamily="2" charset="2"/>
              <a:buChar char="Ø"/>
            </a:pPr>
            <a:r>
              <a:rPr lang="en-US" sz="2800" dirty="0"/>
              <a:t>Amazon carries them from $25 and up  </a:t>
            </a:r>
          </a:p>
          <a:p>
            <a:endParaRPr lang="en-US" dirty="0"/>
          </a:p>
        </p:txBody>
      </p:sp>
    </p:spTree>
    <p:extLst>
      <p:ext uri="{BB962C8B-B14F-4D97-AF65-F5344CB8AC3E}">
        <p14:creationId xmlns:p14="http://schemas.microsoft.com/office/powerpoint/2010/main" val="233849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648736"/>
          </a:xfrm>
        </p:spPr>
        <p:txBody>
          <a:bodyPr>
            <a:normAutofit fontScale="90000"/>
          </a:bodyPr>
          <a:lstStyle/>
          <a:p>
            <a:r>
              <a:rPr lang="en-US" dirty="0" smtClean="0"/>
              <a:t>How Do We Start?</a:t>
            </a:r>
            <a:endParaRPr lang="en-US" dirty="0"/>
          </a:p>
        </p:txBody>
      </p:sp>
      <p:sp>
        <p:nvSpPr>
          <p:cNvPr id="3" name="Content Placeholder 2"/>
          <p:cNvSpPr>
            <a:spLocks noGrp="1"/>
          </p:cNvSpPr>
          <p:nvPr>
            <p:ph idx="1"/>
          </p:nvPr>
        </p:nvSpPr>
        <p:spPr>
          <a:xfrm>
            <a:off x="990600" y="1676400"/>
            <a:ext cx="6830209" cy="4156229"/>
          </a:xfrm>
        </p:spPr>
        <p:txBody>
          <a:bodyPr/>
          <a:lstStyle/>
          <a:p>
            <a:r>
              <a:rPr lang="en-US" dirty="0" smtClean="0"/>
              <a:t>We start our cool weather seeds indoors under lights</a:t>
            </a:r>
          </a:p>
          <a:p>
            <a:r>
              <a:rPr lang="en-US" dirty="0" smtClean="0"/>
              <a:t>We prepare them to go into a cold frame bed or a hoop house. </a:t>
            </a:r>
          </a:p>
          <a:p>
            <a:r>
              <a:rPr lang="en-US" dirty="0" smtClean="0"/>
              <a:t>We warm up our soil if you have an in ground bed, by laying plastic over the top of the bed for about 2-3 weeks before you’re going to put your plants in.  </a:t>
            </a:r>
          </a:p>
          <a:p>
            <a:r>
              <a:rPr lang="en-US" dirty="0" smtClean="0"/>
              <a:t>Example of peas </a:t>
            </a:r>
            <a:endParaRPr lang="en-US" dirty="0"/>
          </a:p>
        </p:txBody>
      </p:sp>
    </p:spTree>
    <p:extLst>
      <p:ext uri="{BB962C8B-B14F-4D97-AF65-F5344CB8AC3E}">
        <p14:creationId xmlns:p14="http://schemas.microsoft.com/office/powerpoint/2010/main" val="122638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27664"/>
            <a:ext cx="6925234" cy="648736"/>
          </a:xfrm>
        </p:spPr>
        <p:txBody>
          <a:bodyPr>
            <a:normAutofit fontScale="90000"/>
          </a:bodyPr>
          <a:lstStyle/>
          <a:p>
            <a:r>
              <a:rPr lang="en-US" dirty="0" smtClean="0"/>
              <a:t>How Do We Start?</a:t>
            </a:r>
            <a:endParaRPr lang="en-US" dirty="0"/>
          </a:p>
        </p:txBody>
      </p:sp>
      <p:sp>
        <p:nvSpPr>
          <p:cNvPr id="3" name="Content Placeholder 2"/>
          <p:cNvSpPr>
            <a:spLocks noGrp="1"/>
          </p:cNvSpPr>
          <p:nvPr>
            <p:ph idx="1"/>
          </p:nvPr>
        </p:nvSpPr>
        <p:spPr>
          <a:xfrm>
            <a:off x="1066800" y="1676400"/>
            <a:ext cx="6754009" cy="4495800"/>
          </a:xfrm>
        </p:spPr>
        <p:txBody>
          <a:bodyPr>
            <a:normAutofit/>
          </a:bodyPr>
          <a:lstStyle/>
          <a:p>
            <a:r>
              <a:rPr lang="en-US" dirty="0" smtClean="0"/>
              <a:t>Early Spring Veggies to plant in your cold frame or hoop house is on the list that was passed out. </a:t>
            </a:r>
          </a:p>
          <a:p>
            <a:r>
              <a:rPr lang="en-US" dirty="0" smtClean="0"/>
              <a:t>The main seeds  to get started indoors are</a:t>
            </a:r>
          </a:p>
          <a:p>
            <a:r>
              <a:rPr lang="en-US" dirty="0" smtClean="0"/>
              <a:t>Cool weather Lettuces</a:t>
            </a:r>
            <a:endParaRPr lang="en-US" i="1" dirty="0"/>
          </a:p>
          <a:p>
            <a:r>
              <a:rPr lang="en-US" i="1" dirty="0" smtClean="0"/>
              <a:t> </a:t>
            </a:r>
            <a:r>
              <a:rPr lang="en-US" dirty="0" smtClean="0"/>
              <a:t>Spinach, Swiss Chard, Arugula, Kale</a:t>
            </a:r>
          </a:p>
          <a:p>
            <a:r>
              <a:rPr lang="en-US" dirty="0" smtClean="0"/>
              <a:t>Cole Plants: Broccoli, Cabbage, Kohlarabi brussel sprouts and Cauliflower</a:t>
            </a:r>
          </a:p>
          <a:p>
            <a:r>
              <a:rPr lang="en-US" dirty="0" smtClean="0"/>
              <a:t>Peas-Early March-(covered)</a:t>
            </a:r>
            <a:endParaRPr lang="en-US" dirty="0"/>
          </a:p>
        </p:txBody>
      </p:sp>
    </p:spTree>
    <p:extLst>
      <p:ext uri="{BB962C8B-B14F-4D97-AF65-F5344CB8AC3E}">
        <p14:creationId xmlns:p14="http://schemas.microsoft.com/office/powerpoint/2010/main" val="33847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start? </a:t>
            </a:r>
            <a:endParaRPr lang="en-US" dirty="0"/>
          </a:p>
        </p:txBody>
      </p:sp>
      <p:sp>
        <p:nvSpPr>
          <p:cNvPr id="3" name="Content Placeholder 2"/>
          <p:cNvSpPr>
            <a:spLocks noGrp="1"/>
          </p:cNvSpPr>
          <p:nvPr>
            <p:ph idx="1"/>
          </p:nvPr>
        </p:nvSpPr>
        <p:spPr/>
        <p:txBody>
          <a:bodyPr/>
          <a:lstStyle/>
          <a:p>
            <a:r>
              <a:rPr lang="en-US" dirty="0" smtClean="0"/>
              <a:t>Decide what type of protection you want to use for your early Spring plants</a:t>
            </a:r>
          </a:p>
          <a:p>
            <a:r>
              <a:rPr lang="en-US" dirty="0" smtClean="0"/>
              <a:t>Cold Frame </a:t>
            </a:r>
          </a:p>
          <a:p>
            <a:r>
              <a:rPr lang="en-US" dirty="0" smtClean="0"/>
              <a:t>Hoop House </a:t>
            </a:r>
          </a:p>
          <a:p>
            <a:r>
              <a:rPr lang="en-US" dirty="0" smtClean="0"/>
              <a:t>Fabric row cover ( used for later planting)</a:t>
            </a:r>
          </a:p>
          <a:p>
            <a:endParaRPr lang="en-US" dirty="0"/>
          </a:p>
        </p:txBody>
      </p:sp>
    </p:spTree>
    <p:extLst>
      <p:ext uri="{BB962C8B-B14F-4D97-AF65-F5344CB8AC3E}">
        <p14:creationId xmlns:p14="http://schemas.microsoft.com/office/powerpoint/2010/main" val="1332149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a Cold Frame or Hoop House</a:t>
            </a:r>
            <a:endParaRPr lang="en-US" dirty="0"/>
          </a:p>
        </p:txBody>
      </p:sp>
      <p:sp>
        <p:nvSpPr>
          <p:cNvPr id="3" name="Content Placeholder 2"/>
          <p:cNvSpPr>
            <a:spLocks noGrp="1"/>
          </p:cNvSpPr>
          <p:nvPr>
            <p:ph idx="1"/>
          </p:nvPr>
        </p:nvSpPr>
        <p:spPr/>
        <p:txBody>
          <a:bodyPr/>
          <a:lstStyle/>
          <a:p>
            <a:pPr lvl="0"/>
            <a:r>
              <a:rPr lang="en-US" dirty="0"/>
              <a:t>The purpose of these protection methods is to increase your growing season.  </a:t>
            </a:r>
          </a:p>
          <a:p>
            <a:pPr lvl="0"/>
            <a:r>
              <a:rPr lang="en-US" dirty="0"/>
              <a:t>Eg: we are in Zone 6b but these will increase your season to </a:t>
            </a:r>
            <a:r>
              <a:rPr lang="en-US" dirty="0" smtClean="0"/>
              <a:t>Zone 7 </a:t>
            </a:r>
            <a:r>
              <a:rPr lang="en-US" dirty="0"/>
              <a:t>depending on the choice of protection you choose.  Cold frames gives you the best protection carrying you over the winter months into spring in some cases.  </a:t>
            </a:r>
          </a:p>
          <a:p>
            <a:endParaRPr lang="en-US" dirty="0"/>
          </a:p>
        </p:txBody>
      </p:sp>
    </p:spTree>
    <p:extLst>
      <p:ext uri="{BB962C8B-B14F-4D97-AF65-F5344CB8AC3E}">
        <p14:creationId xmlns:p14="http://schemas.microsoft.com/office/powerpoint/2010/main" val="301096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Cold Frame December 1, 2024</a:t>
            </a:r>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641746" y="2546747"/>
            <a:ext cx="3898106" cy="3505200"/>
          </a:xfrm>
        </p:spPr>
      </p:pic>
      <p:sp>
        <p:nvSpPr>
          <p:cNvPr id="4" name="Content Placeholder 3"/>
          <p:cNvSpPr>
            <a:spLocks noGrp="1"/>
          </p:cNvSpPr>
          <p:nvPr>
            <p:ph sz="quarter" idx="14"/>
          </p:nvPr>
        </p:nvSpPr>
        <p:spPr/>
        <p:txBody>
          <a:bodyPr>
            <a:normAutofit/>
          </a:bodyPr>
          <a:lstStyle/>
          <a:p>
            <a:r>
              <a:rPr lang="en-US" dirty="0" smtClean="0"/>
              <a:t>Buttercrunch lettuce</a:t>
            </a:r>
          </a:p>
          <a:p>
            <a:r>
              <a:rPr lang="en-US" dirty="0" smtClean="0"/>
              <a:t>Mache-Corn Salad</a:t>
            </a:r>
          </a:p>
          <a:p>
            <a:r>
              <a:rPr lang="en-US" dirty="0" smtClean="0"/>
              <a:t>Red &amp; Rainbow Chard</a:t>
            </a:r>
          </a:p>
          <a:p>
            <a:r>
              <a:rPr lang="en-US" dirty="0" smtClean="0"/>
              <a:t>Matador Spinach</a:t>
            </a:r>
          </a:p>
          <a:p>
            <a:r>
              <a:rPr lang="en-US" dirty="0" smtClean="0"/>
              <a:t>Tat Soy</a:t>
            </a:r>
          </a:p>
          <a:p>
            <a:r>
              <a:rPr lang="en-US" dirty="0" smtClean="0"/>
              <a:t>Red leaf Romaine</a:t>
            </a:r>
          </a:p>
          <a:p>
            <a:r>
              <a:rPr lang="en-US" dirty="0" smtClean="0"/>
              <a:t>Carrots-Little finger</a:t>
            </a:r>
            <a:endParaRPr lang="en-US" dirty="0"/>
          </a:p>
        </p:txBody>
      </p:sp>
    </p:spTree>
    <p:extLst>
      <p:ext uri="{BB962C8B-B14F-4D97-AF65-F5344CB8AC3E}">
        <p14:creationId xmlns:p14="http://schemas.microsoft.com/office/powerpoint/2010/main" val="4182962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24000" y="381000"/>
            <a:ext cx="5562600" cy="6019800"/>
          </a:xfrm>
          <a:prstGeom prst="rect">
            <a:avLst/>
          </a:prstGeom>
        </p:spPr>
      </p:pic>
    </p:spTree>
    <p:extLst>
      <p:ext uri="{BB962C8B-B14F-4D97-AF65-F5344CB8AC3E}">
        <p14:creationId xmlns:p14="http://schemas.microsoft.com/office/powerpoint/2010/main" val="3642796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cold frame?</a:t>
            </a:r>
            <a:endParaRPr lang="en-US" dirty="0"/>
          </a:p>
        </p:txBody>
      </p:sp>
      <p:sp>
        <p:nvSpPr>
          <p:cNvPr id="3" name="Content Placeholder 2"/>
          <p:cNvSpPr>
            <a:spLocks noGrp="1"/>
          </p:cNvSpPr>
          <p:nvPr>
            <p:ph idx="1"/>
          </p:nvPr>
        </p:nvSpPr>
        <p:spPr/>
        <p:txBody>
          <a:bodyPr>
            <a:normAutofit lnSpcReduction="10000"/>
          </a:bodyPr>
          <a:lstStyle/>
          <a:p>
            <a:pPr lvl="0"/>
            <a:r>
              <a:rPr lang="en-US" dirty="0"/>
              <a:t>At it’s most basic, a cold frame is simply a box with a clear or translucent top.  Its purpose is to trap solar energy and provide protection from the elements –cold temps, excessive rain, wind and snow. The back of the box is typically taller than the front, (usually by 3-6 inches), which lets the tip of the cold frame sit at an angle.  This slope allows maximum sunlight to enter the structure and will help it shed rain and snow.</a:t>
            </a:r>
          </a:p>
        </p:txBody>
      </p:sp>
    </p:spTree>
    <p:extLst>
      <p:ext uri="{BB962C8B-B14F-4D97-AF65-F5344CB8AC3E}">
        <p14:creationId xmlns:p14="http://schemas.microsoft.com/office/powerpoint/2010/main" val="28742773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320</TotalTime>
  <Words>1191</Words>
  <Application>Microsoft Office PowerPoint</Application>
  <PresentationFormat>On-screen Show (4:3)</PresentationFormat>
  <Paragraphs>85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Austin</vt:lpstr>
      <vt:lpstr>Year-Round Gardening Early Spring</vt:lpstr>
      <vt:lpstr>Why Do We Start So Early?</vt:lpstr>
      <vt:lpstr>How Do We Start?</vt:lpstr>
      <vt:lpstr>How Do We Start?</vt:lpstr>
      <vt:lpstr>How do we start? </vt:lpstr>
      <vt:lpstr>The Purpose a Cold Frame or Hoop House</vt:lpstr>
      <vt:lpstr>Our Cold Frame December 1, 2024</vt:lpstr>
      <vt:lpstr>PowerPoint Presentation</vt:lpstr>
      <vt:lpstr>What is a cold frame?</vt:lpstr>
      <vt:lpstr>What is a cold frame?</vt:lpstr>
      <vt:lpstr>Types of Cold Frames</vt:lpstr>
      <vt:lpstr>Cold Frames</vt:lpstr>
      <vt:lpstr>Permanent Cold Frames</vt:lpstr>
      <vt:lpstr>Brick and Window Cold Frame</vt:lpstr>
      <vt:lpstr>Cold Frame ideas-Pintrest</vt:lpstr>
      <vt:lpstr>Location of A Cold Frame</vt:lpstr>
      <vt:lpstr>Our Cold Frame</vt:lpstr>
      <vt:lpstr>Location of Cold Frame</vt:lpstr>
      <vt:lpstr>Soil  </vt:lpstr>
      <vt:lpstr>Watering</vt:lpstr>
      <vt:lpstr>  My Mistakes! It may not look like one, but...</vt:lpstr>
      <vt:lpstr>Temperature</vt:lpstr>
      <vt:lpstr>TIP! For Cooling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Year-Round Gardening Early Spring</dc:title>
  <dc:creator>Owner</dc:creator>
  <cp:lastModifiedBy>Owner</cp:lastModifiedBy>
  <cp:revision>21</cp:revision>
  <dcterms:created xsi:type="dcterms:W3CDTF">2025-01-29T20:48:15Z</dcterms:created>
  <dcterms:modified xsi:type="dcterms:W3CDTF">2025-02-01T22:39:44Z</dcterms:modified>
</cp:coreProperties>
</file>